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5"/>
  </p:notesMasterIdLst>
  <p:handoutMasterIdLst>
    <p:handoutMasterId r:id="rId16"/>
  </p:handoutMasterIdLst>
  <p:sldIdLst>
    <p:sldId id="1326" r:id="rId7"/>
    <p:sldId id="1324" r:id="rId8"/>
    <p:sldId id="1305" r:id="rId9"/>
    <p:sldId id="1306" r:id="rId10"/>
    <p:sldId id="1330" r:id="rId11"/>
    <p:sldId id="1332" r:id="rId12"/>
    <p:sldId id="1333" r:id="rId13"/>
    <p:sldId id="1331" r:id="rId14"/>
  </p:sldIdLst>
  <p:sldSz cx="9906000" cy="6858000" type="A4"/>
  <p:notesSz cx="6797675" cy="9928225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99">
          <p15:clr>
            <a:srgbClr val="A4A3A4"/>
          </p15:clr>
        </p15:guide>
        <p15:guide id="2" orient="horz" pos="3874">
          <p15:clr>
            <a:srgbClr val="A4A3A4"/>
          </p15:clr>
        </p15:guide>
        <p15:guide id="3" orient="horz" pos="2173">
          <p15:clr>
            <a:srgbClr val="A4A3A4"/>
          </p15:clr>
        </p15:guide>
        <p15:guide id="4" orient="horz" pos="540">
          <p15:clr>
            <a:srgbClr val="A4A3A4"/>
          </p15:clr>
        </p15:guide>
        <p15:guide id="5" pos="161">
          <p15:clr>
            <a:srgbClr val="A4A3A4"/>
          </p15:clr>
        </p15:guide>
        <p15:guide id="6" pos="3086">
          <p15:clr>
            <a:srgbClr val="A4A3A4"/>
          </p15:clr>
        </p15:guide>
        <p15:guide id="7" pos="3181">
          <p15:clr>
            <a:srgbClr val="A4A3A4"/>
          </p15:clr>
        </p15:guide>
        <p15:guide id="8" pos="6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1" userDrawn="1">
          <p15:clr>
            <a:srgbClr val="A4A3A4"/>
          </p15:clr>
        </p15:guide>
        <p15:guide id="2" pos="2167" userDrawn="1">
          <p15:clr>
            <a:srgbClr val="A4A3A4"/>
          </p15:clr>
        </p15:guide>
        <p15:guide id="3" orient="horz" pos="3124" userDrawn="1">
          <p15:clr>
            <a:srgbClr val="A4A3A4"/>
          </p15:clr>
        </p15:guide>
        <p15:guide id="4" pos="2186" userDrawn="1">
          <p15:clr>
            <a:srgbClr val="A4A3A4"/>
          </p15:clr>
        </p15:guide>
        <p15:guide id="5" orient="horz" pos="3100" userDrawn="1">
          <p15:clr>
            <a:srgbClr val="A4A3A4"/>
          </p15:clr>
        </p15:guide>
        <p15:guide id="6" orient="horz" pos="3123" userDrawn="1">
          <p15:clr>
            <a:srgbClr val="A4A3A4"/>
          </p15:clr>
        </p15:guide>
        <p15:guide id="7" pos="2150" userDrawn="1">
          <p15:clr>
            <a:srgbClr val="A4A3A4"/>
          </p15:clr>
        </p15:guide>
        <p15:guide id="8" pos="2169" userDrawn="1">
          <p15:clr>
            <a:srgbClr val="A4A3A4"/>
          </p15:clr>
        </p15:guide>
        <p15:guide id="9" orient="horz" pos="3125" userDrawn="1">
          <p15:clr>
            <a:srgbClr val="A4A3A4"/>
          </p15:clr>
        </p15:guide>
        <p15:guide id="10" pos="2151" userDrawn="1">
          <p15:clr>
            <a:srgbClr val="A4A3A4"/>
          </p15:clr>
        </p15:guide>
        <p15:guide id="11" pos="2171" userDrawn="1">
          <p15:clr>
            <a:srgbClr val="A4A3A4"/>
          </p15:clr>
        </p15:guide>
        <p15:guide id="12" pos="2134" userDrawn="1">
          <p15:clr>
            <a:srgbClr val="A4A3A4"/>
          </p15:clr>
        </p15:guide>
        <p15:guide id="13" pos="2154" userDrawn="1">
          <p15:clr>
            <a:srgbClr val="A4A3A4"/>
          </p15:clr>
        </p15:guide>
        <p15:guide id="14" orient="horz" pos="3106" userDrawn="1">
          <p15:clr>
            <a:srgbClr val="A4A3A4"/>
          </p15:clr>
        </p15:guide>
        <p15:guide id="15" orient="horz" pos="3128" userDrawn="1">
          <p15:clr>
            <a:srgbClr val="A4A3A4"/>
          </p15:clr>
        </p15:guide>
        <p15:guide id="16" orient="horz" pos="3105" userDrawn="1">
          <p15:clr>
            <a:srgbClr val="A4A3A4"/>
          </p15:clr>
        </p15:guide>
        <p15:guide id="17" orient="horz" pos="3127" userDrawn="1">
          <p15:clr>
            <a:srgbClr val="A4A3A4"/>
          </p15:clr>
        </p15:guide>
        <p15:guide id="18" orient="horz" pos="3129" userDrawn="1">
          <p15:clr>
            <a:srgbClr val="A4A3A4"/>
          </p15:clr>
        </p15:guide>
        <p15:guide id="19" pos="2155" userDrawn="1">
          <p15:clr>
            <a:srgbClr val="A4A3A4"/>
          </p15:clr>
        </p15:guide>
        <p15:guide id="20" pos="2174" userDrawn="1">
          <p15:clr>
            <a:srgbClr val="A4A3A4"/>
          </p15:clr>
        </p15:guide>
        <p15:guide id="21" pos="2138" userDrawn="1">
          <p15:clr>
            <a:srgbClr val="A4A3A4"/>
          </p15:clr>
        </p15:guide>
        <p15:guide id="22" pos="2157" userDrawn="1">
          <p15:clr>
            <a:srgbClr val="A4A3A4"/>
          </p15:clr>
        </p15:guide>
        <p15:guide id="23" pos="2139" userDrawn="1">
          <p15:clr>
            <a:srgbClr val="A4A3A4"/>
          </p15:clr>
        </p15:guide>
        <p15:guide id="24" pos="2159" userDrawn="1">
          <p15:clr>
            <a:srgbClr val="A4A3A4"/>
          </p15:clr>
        </p15:guide>
        <p15:guide id="25" pos="2123" userDrawn="1">
          <p15:clr>
            <a:srgbClr val="A4A3A4"/>
          </p15:clr>
        </p15:guide>
        <p15:guide id="26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ибек Ашкенова" initials="ЖА" lastIdx="1" clrIdx="0">
    <p:extLst>
      <p:ext uri="{19B8F6BF-5375-455C-9EA6-DF929625EA0E}">
        <p15:presenceInfo xmlns:p15="http://schemas.microsoft.com/office/powerpoint/2012/main" userId="S-1-5-21-1712447380-1085218012-2396117426-1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FF99"/>
    <a:srgbClr val="00FFFF"/>
    <a:srgbClr val="3EE275"/>
    <a:srgbClr val="FFFF66"/>
    <a:srgbClr val="DDDDDD"/>
    <a:srgbClr val="99FF99"/>
    <a:srgbClr val="0066CC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6433" autoAdjust="0"/>
  </p:normalViewPr>
  <p:slideViewPr>
    <p:cSldViewPr snapToGrid="0" snapToObjects="1">
      <p:cViewPr varScale="1">
        <p:scale>
          <a:sx n="116" d="100"/>
          <a:sy n="116" d="100"/>
        </p:scale>
        <p:origin x="720" y="96"/>
      </p:cViewPr>
      <p:guideLst>
        <p:guide orient="horz" pos="3499"/>
        <p:guide orient="horz" pos="3874"/>
        <p:guide orient="horz" pos="2173"/>
        <p:guide orient="horz" pos="540"/>
        <p:guide pos="161"/>
        <p:guide pos="3086"/>
        <p:guide pos="3181"/>
        <p:guide pos="6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804" y="-102"/>
      </p:cViewPr>
      <p:guideLst>
        <p:guide orient="horz" pos="3101"/>
        <p:guide pos="2167"/>
        <p:guide orient="horz" pos="3124"/>
        <p:guide pos="2186"/>
        <p:guide orient="horz" pos="3100"/>
        <p:guide orient="horz" pos="3123"/>
        <p:guide pos="2150"/>
        <p:guide pos="2169"/>
        <p:guide orient="horz" pos="3125"/>
        <p:guide pos="2151"/>
        <p:guide pos="2171"/>
        <p:guide pos="2134"/>
        <p:guide pos="2154"/>
        <p:guide orient="horz" pos="3106"/>
        <p:guide orient="horz" pos="3128"/>
        <p:guide orient="horz" pos="3105"/>
        <p:guide orient="horz" pos="3127"/>
        <p:guide orient="horz" pos="3129"/>
        <p:guide pos="2155"/>
        <p:guide pos="2174"/>
        <p:guide pos="2138"/>
        <p:guide pos="2157"/>
        <p:guide pos="2139"/>
        <p:guide pos="2159"/>
        <p:guide pos="212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D2240A3-C250-4FEA-9445-DBD63363A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5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6" y="4716466"/>
            <a:ext cx="5437188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294794B-DC51-46B6-9E36-58DA3B2448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03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9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0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3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2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104-DBE6-444B-BD98-112D20209D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3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CE23-DD00-43F9-A0EF-C168F13E64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12677" t="17320" r="40047" b="10535"/>
          <a:stretch>
            <a:fillRect/>
          </a:stretch>
        </p:blipFill>
        <p:spPr bwMode="auto">
          <a:xfrm>
            <a:off x="2" y="0"/>
            <a:ext cx="67675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B3D2-9C9D-4B53-BDD3-8090D6FEBA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6337-721A-437C-AF6D-C3EEEE8C2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85B3-600F-4A8D-BC21-620FD050C0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5D1A-3CE9-4CD6-A27D-71A7DAC0F4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D782-4656-4638-BEF7-28A61E0BF1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6B10-4491-4010-BBBD-72590732F0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6982-4202-4148-BDEF-06CE2A47F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8224-8BD6-4372-A04D-8E23A13D44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95F7-2839-44AE-A860-D600DF1FCD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EC1C-D644-4A52-B93A-87C186D132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F70D-62D7-433A-B4DF-BB5D4CA122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C5E1-3FDE-480A-9A6D-0A2A4CE08E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314" y="2654518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314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FAA5-A498-48F4-95D1-6CFFCC3E44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105E-40F6-4F0E-B1ED-7511D3EB07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4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1A14-58C3-411B-A245-A94002213E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308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99FC-9934-47FA-9BF4-C8FDD3EB6D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97BF-8D89-49EB-AA10-3C3E2330AE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1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6405-7298-456B-8171-8A3A1E915B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5AC7-276D-40FE-859C-E504C71C9F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1035075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11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5D92-AE0B-45E2-ADDC-82155C7FE7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462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A031-ECE0-453E-AD05-50D24B0B46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17E9-E94B-4A4E-8216-CA51D28F65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4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E62A-5CAA-4BC4-915D-EF732792B3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0" y="265430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0" y="3795713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4B00-401E-4DF3-BB7B-7E81AE44C9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1951-1FA1-4B35-969C-E7CE8AAE0E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AE6C-5897-41C9-B0AA-E7F1F70F17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C289-E56E-42C9-9BA0-B440256948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C1C9-2D32-4EA5-9169-8A5E88DA4B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EF39-2ED7-4E2E-8CBB-76A936845A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D096-3503-4E28-8AC5-37F8ECCB2A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5FA9-6965-44BE-9ED8-27114023A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905C-BB37-4C1F-BE02-77A6E031E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C3B5-2ECB-4DB5-951D-4169384686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134938"/>
            <a:ext cx="2363787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5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8BC5-14B7-4A48-A782-C8635C8328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54527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729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940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5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B834-7E36-4964-B338-907188D92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9956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833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02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747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439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657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20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FE3-5D0F-41E9-974D-66D3E88A90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6C19-2CCA-4CD3-95EE-156780287F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3F13-28E6-466F-B4D6-11C202BA8E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82CCAA2-40E5-4DBF-AC1A-36A0CF2AE9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17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7174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066E721-C305-4C8B-8BDD-9BDD0E2C5D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8198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8"/>
          <p:cNvSpPr>
            <a:spLocks noChangeArrowheads="1"/>
          </p:cNvSpPr>
          <p:nvPr/>
        </p:nvSpPr>
        <p:spPr bwMode="auto">
          <a:xfrm>
            <a:off x="0" y="104775"/>
            <a:ext cx="9906000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7651309-1625-4D5C-A6FF-9908C66477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560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5606" name="Picture 34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39"/>
          <p:cNvSpPr>
            <a:spLocks noChangeArrowheads="1"/>
          </p:cNvSpPr>
          <p:nvPr/>
        </p:nvSpPr>
        <p:spPr bwMode="auto">
          <a:xfrm>
            <a:off x="255588" y="6210300"/>
            <a:ext cx="9439275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0"/>
            <a:ext cx="9906000" cy="6667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9C656BC-284F-4C37-9898-32DBB9C389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55588" y="6245225"/>
            <a:ext cx="9439275" cy="3873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1601" y="1863188"/>
            <a:ext cx="3358378" cy="707870"/>
          </a:xfrm>
        </p:spPr>
        <p:txBody>
          <a:bodyPr/>
          <a:lstStyle/>
          <a:p>
            <a:pPr algn="ctr"/>
            <a:r>
              <a:rPr lang="ru-RU" altLang="zh-CN" dirty="0">
                <a:ea typeface="宋体" panose="02010600030101010101" pitchFamily="2" charset="-122"/>
              </a:rPr>
              <a:t>ТОО «Казахмыс Дистрибьюшн»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"/>
            <a:ext cx="68008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762740" y="2914011"/>
            <a:ext cx="2886075" cy="24929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271463" indent="-2682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©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804863" indent="-2635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620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192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764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336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Отчет по исполнению инвестиционной программы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за 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1-ый квартал </a:t>
            </a:r>
            <a:endParaRPr lang="en-US" sz="1950" kern="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buFontTx/>
              <a:buNone/>
            </a:pPr>
            <a:r>
              <a:rPr lang="en-US" sz="1950" kern="0" dirty="0" smtClean="0">
                <a:solidFill>
                  <a:schemeClr val="bg1"/>
                </a:solidFill>
                <a:ea typeface="+mj-ea"/>
                <a:cs typeface="+mj-cs"/>
              </a:rPr>
              <a:t>2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021 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года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БРП 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«</a:t>
            </a:r>
            <a:r>
              <a:rPr lang="ru-RU" sz="1950" kern="0" dirty="0" err="1" smtClean="0">
                <a:solidFill>
                  <a:schemeClr val="bg1"/>
                </a:solidFill>
                <a:ea typeface="+mj-ea"/>
                <a:cs typeface="+mj-cs"/>
              </a:rPr>
              <a:t>ЭнергоСети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»</a:t>
            </a:r>
          </a:p>
          <a:p>
            <a:pPr marL="0" indent="0" algn="ctr">
              <a:buFontTx/>
              <a:buNone/>
            </a:pP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ТОО 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«</a:t>
            </a:r>
            <a:r>
              <a:rPr lang="en-US" sz="1950" kern="0" dirty="0" err="1">
                <a:solidFill>
                  <a:schemeClr val="bg1"/>
                </a:solidFill>
                <a:ea typeface="+mj-ea"/>
                <a:cs typeface="+mj-cs"/>
              </a:rPr>
              <a:t>Kazakhmys</a:t>
            </a:r>
            <a:r>
              <a:rPr lang="en-US" sz="1950" kern="0" dirty="0">
                <a:solidFill>
                  <a:schemeClr val="bg1"/>
                </a:solidFill>
                <a:ea typeface="+mj-ea"/>
                <a:cs typeface="+mj-cs"/>
              </a:rPr>
              <a:t> Distribution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».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66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БРП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10114"/>
              </p:ext>
            </p:extLst>
          </p:nvPr>
        </p:nvGraphicFramePr>
        <p:xfrm>
          <a:off x="296562" y="625754"/>
          <a:ext cx="9316995" cy="5509933"/>
        </p:xfrm>
        <a:graphic>
          <a:graphicData uri="http://schemas.openxmlformats.org/drawingml/2006/table">
            <a:tbl>
              <a:tblPr/>
              <a:tblGrid>
                <a:gridCol w="415992"/>
                <a:gridCol w="2780417"/>
                <a:gridCol w="770808"/>
                <a:gridCol w="486343"/>
                <a:gridCol w="486343"/>
                <a:gridCol w="972687"/>
                <a:gridCol w="908453"/>
                <a:gridCol w="991039"/>
                <a:gridCol w="1504913"/>
              </a:tblGrid>
              <a:tr h="717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передаче и распределению электрической энергии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866 348,04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253 479,26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612 868,78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с выносом кабелей из кабельного тоннеля и блока от ЦРП-2 до ЦРП-6 Часть 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27 618,49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27 618,49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преобразователя полупроводникового ЦЭСиП БРП "ЭнергоСети"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5 847,42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5 847,42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компьютерной техники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14 621,66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14 621,66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полимерных изоляторов на стеклянные ВЛ-220 кВ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89 502,06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89 466,64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35,42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ЦРП-2 - ЦРП-2А, 1 этап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7 886,67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7 886,67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от РУ-10 кВ ЦРП-2 до РУ-10 кВ ЦРП-2А Часть 2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145 303,29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135 824,94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9 478,35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кабельной эстакады от ЦРП-2 до ЦРП-6 Часть 2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77 981,75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77 981,75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Силовой трансформатор ТРДН-63000/110/10 УХЛ1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165 687,60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165 687,60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трансформатора 16000 кВА 110/35/10 кВ ТДТН-16000/110-У1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127 239,58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127 239,58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процедуры по закупке товаров, работ и услуг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862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57350"/>
              </p:ext>
            </p:extLst>
          </p:nvPr>
        </p:nvGraphicFramePr>
        <p:xfrm>
          <a:off x="238897" y="625756"/>
          <a:ext cx="9366421" cy="5509930"/>
        </p:xfrm>
        <a:graphic>
          <a:graphicData uri="http://schemas.openxmlformats.org/drawingml/2006/table">
            <a:tbl>
              <a:tblPr/>
              <a:tblGrid>
                <a:gridCol w="418199"/>
                <a:gridCol w="2795167"/>
                <a:gridCol w="774897"/>
                <a:gridCol w="488923"/>
                <a:gridCol w="488923"/>
                <a:gridCol w="977847"/>
                <a:gridCol w="913272"/>
                <a:gridCol w="996297"/>
                <a:gridCol w="1512896"/>
              </a:tblGrid>
              <a:tr h="757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передаче и распределению электрической энергии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«Строительство кабельной эстакады от БТЭЦ ГРУ до ЦРП-1 на территории МПЦ"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5 000,07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5 000,07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Освидетельствование точек учета электрической энергии, проверка ТТ, ТН, приборов учета электрической энергии, измерение сопротивление изоляции ТТ, ТН, приборов и их цепей учета электроэнергии и технического обследования точек учета ЦЭСиП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58 035,71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58 035,71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"Строительство специализированной автомобильной базы для спецтехники и транспорта БРП "ЭнергоСети"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13 389,19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13 389,19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"Модернизация ПС Актогайский ГОК 220/110/10 и строительство ВЛ-220 кВ с ПС Актогайский ГОК 220/110/10 кВ на ПС 500-Актогай"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30 476,92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23 187,62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7 289,30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Автобус ДВИГАТЕЛЬ ЯМЗ 53423 ПОСАДОЧНЫХ МЕСТ 25+1 ОБЪЁМ 4,43Л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15 297,34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15 297,34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КОМПЛЕКТНОЕ РАСПРЕДЕЛИТЕЛЬНОЕ УСТРОЙСТВО 6КВ/630-1000А 10ЯЧ.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62 710,76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62 710,76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СИЛОВОЙ ТРАНСФОРМАТОР ТМ 2000/10/0,5 У1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8 916,96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8 916,96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и охране труда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10 832,57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10 832,57   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46" marR="8146" marT="8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7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09312"/>
              </p:ext>
            </p:extLst>
          </p:nvPr>
        </p:nvGraphicFramePr>
        <p:xfrm>
          <a:off x="225423" y="625759"/>
          <a:ext cx="9379895" cy="5481117"/>
        </p:xfrm>
        <a:graphic>
          <a:graphicData uri="http://schemas.openxmlformats.org/drawingml/2006/table">
            <a:tbl>
              <a:tblPr/>
              <a:tblGrid>
                <a:gridCol w="418800"/>
                <a:gridCol w="2799187"/>
                <a:gridCol w="776013"/>
                <a:gridCol w="489627"/>
                <a:gridCol w="489627"/>
                <a:gridCol w="979254"/>
                <a:gridCol w="914585"/>
                <a:gridCol w="997730"/>
                <a:gridCol w="1515072"/>
              </a:tblGrid>
              <a:tr h="7598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передачи и распределения тепловой энергии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12 185,71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3 778,50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8 407,21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комплексной режимной наладки внешних инженерных коммуникаций сетей теплоснабжения, водоснабжения и водоотведения ТОО «Kazakhmys Distribution» на Балхашской промышленной площадке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8 035,71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8 035,71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обратного трубопровода теплосети Ø630*10 на эстакаде от ЦРП-2 до сгустительного цеха до МОФ по территории БОФ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3 785,40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3 778,50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6,90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(уч.т/с)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364,60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364,60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подаче воды по распределительным сетям (хоз. питьевое водоснабжение)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17 649,11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676,00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16 973,11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ЗАДВИЖКА 30С41НЖ Ф300, РУ-16АТМ  С ОТВЕТНЫМИ ФЛАНЦАМИ И КРЕПЕЖОМ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676,35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676,00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0,35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трубопровода хозпитьевой  воды Ø377 мм в ЦТТ ТВС от управление Казахмыс Смелтинг до конца тоннеля на территории РМЗ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16 365,32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16 365,32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хоз. пит. воды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607,44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607,44   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процедуры по закупке товаров, работ и услуг</a:t>
                      </a:r>
                    </a:p>
                  </a:txBody>
                  <a:tcPr marL="8269" marR="8269" marT="8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005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3215621"/>
            <a:ext cx="2072820" cy="42675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91936"/>
              </p:ext>
            </p:extLst>
          </p:nvPr>
        </p:nvGraphicFramePr>
        <p:xfrm>
          <a:off x="225422" y="625756"/>
          <a:ext cx="9363420" cy="5444574"/>
        </p:xfrm>
        <a:graphic>
          <a:graphicData uri="http://schemas.openxmlformats.org/drawingml/2006/table">
            <a:tbl>
              <a:tblPr/>
              <a:tblGrid>
                <a:gridCol w="418064"/>
                <a:gridCol w="2794270"/>
                <a:gridCol w="774649"/>
                <a:gridCol w="488767"/>
                <a:gridCol w="488767"/>
                <a:gridCol w="977534"/>
                <a:gridCol w="912980"/>
                <a:gridCol w="995978"/>
                <a:gridCol w="1512411"/>
              </a:tblGrid>
              <a:tr h="711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подаче воды по распределительным сетям (промышленное водоснабжение)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32 144,42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32 144,42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аварийных строительных конструкций эстакады технологических трубопроводов цеха ТВС. 2 этап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21 080,69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21 080,69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трубопровода промышленной воды Ø 630 мм в ЦТТ ТВС от  управления Казахмыс Смелтинг до конца тоннеля на территории РМЗ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9 740,85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9 740,85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мероприятий по технике безопасности и охране труда ( уч. пром. водоснабжение)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1 322,88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1 322,88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отводу сточных вод (хоз. фекальная канализация)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11 021,43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3 914,30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7 107,13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ЗАДВИЖКА 30НЖ41НЖ  ФЛАНЦЕВАЯ ДУ200ММ РУ16КГС/СМ2 С КОФ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1 085,13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1 079,00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6,13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проведения тендерных процедур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КОНДИЦИОНЕР  CПЛИТ-СИСТЕМА. S - 33-36М2, N - 1080/1000 ВТ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371,80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371,80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"Монтаж коллектора хоз. фекальной канализации от склада №1 до колодца гасителя"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6 612,31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6 612,31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трубопровода хоз. бытовой канализации от забора СКЦ до наполнительной станции ППК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2 463,50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2 463,50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материалов для обслуживания трубопровода (хоз. фекальная канализация)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488,69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488,69  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процедуры по закупке товаров, работ и услуг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675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3215621"/>
            <a:ext cx="2072820" cy="4267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34383"/>
              </p:ext>
            </p:extLst>
          </p:nvPr>
        </p:nvGraphicFramePr>
        <p:xfrm>
          <a:off x="304801" y="625759"/>
          <a:ext cx="9284043" cy="5509929"/>
        </p:xfrm>
        <a:graphic>
          <a:graphicData uri="http://schemas.openxmlformats.org/drawingml/2006/table">
            <a:tbl>
              <a:tblPr/>
              <a:tblGrid>
                <a:gridCol w="414521"/>
                <a:gridCol w="2770584"/>
                <a:gridCol w="768082"/>
                <a:gridCol w="484623"/>
                <a:gridCol w="484623"/>
                <a:gridCol w="969246"/>
                <a:gridCol w="905240"/>
                <a:gridCol w="987534"/>
                <a:gridCol w="1499590"/>
              </a:tblGrid>
              <a:tr h="675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отводу сточных вод (промышленная канализация)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273 699,84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123 602,95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150 096,89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проекта "Строительство резервной трассы промышленной канализации от МПЦ (район ЦРМП)  до склада БТЭЦ" (с установкой приборов учета)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3 984,46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3 984,46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Модернизация приточно-вытяжной вентиляции с системой кондиционирования насосной станции ПЛК-2А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16 395,56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16 395,56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РАСХОДОМЕР ЭЛЕКТРОМАГНИТНЫЙ DWM 2000 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2 800,00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2 800,00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КАНАЛОПРОМЫВОЧНАЯ МАШИНА  ДЛЯ ОЧИСТКИ ЗАСОРОВ МОЩНОСТЬ ДВИГАТЕЛЯ 152КВТ ПРОИЗВОДИТЕЛЬНОСТЬ 12,5М/Ч ВМЕСТИМОСТЬ ЦИСТЕРНЫ 5,75М3 ДЛИНА РУКАВА ВЫСОКОГО ДАВЛЕНИЯ 100М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30 410,00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30 410,00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ВАКУУМНЫЙ АВТОМОБИЛЬ АССЕНИЗАТОР ВМЕСТИМОСТЬ ЦИСТЕРНЫ 4,3М.КУБ ОБЪЁМ ДВИГАТЕЛЯ 4430 КУБ.СМ КОЛЕСНАЯ БАЗА 4Х2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16 900,00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16 900,00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МОТОПОМПА ПЕРЕДВИЖНАЯ НА КОЛЕСНОМ ШАССИ С ДИЗЕЛЬНЫМ ДВИГАТЕЛЕМ И САМОВСАСЫВАЮЩИМ НАСОСОМ  ПРОИЗВОДИТЕЛЬНОСТЬЮ  400 М3/Ч И НАПОРОМ 50 М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10 301,00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10 301,00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08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40998"/>
            <a:ext cx="8193088" cy="5847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исполнению ИП за 1-ый квартал 2021 года БРП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ЭнергоСети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ТОО 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3215621"/>
            <a:ext cx="2072820" cy="42675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54903"/>
              </p:ext>
            </p:extLst>
          </p:nvPr>
        </p:nvGraphicFramePr>
        <p:xfrm>
          <a:off x="304799" y="625758"/>
          <a:ext cx="9300520" cy="5509930"/>
        </p:xfrm>
        <a:graphic>
          <a:graphicData uri="http://schemas.openxmlformats.org/drawingml/2006/table">
            <a:tbl>
              <a:tblPr/>
              <a:tblGrid>
                <a:gridCol w="415256"/>
                <a:gridCol w="2775500"/>
                <a:gridCol w="769445"/>
                <a:gridCol w="485484"/>
                <a:gridCol w="485484"/>
                <a:gridCol w="970967"/>
                <a:gridCol w="906847"/>
                <a:gridCol w="989287"/>
                <a:gridCol w="1502250"/>
              </a:tblGrid>
              <a:tr h="713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отводу сточных вод (промышленная канализация)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СТАНЦИЯ КАНАЛИЗАЦИОННАЯ НАСОСНАЯ  КНС-400/22С/3,0-6,3/4,7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к-т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53 856,99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53 856,99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ЭКСКАВАТОР-ПОГРУЗЧИК С ТЕЛЕСКОПИЧЕСКОЙ РУКОЯТЬЮ СО СМЕЩАЕМОЙ ОСЬЮ КОПАНИЯ ГРУЗОПОДЪЁМНОСТЬ-3.46ТН ОБЪЁМ ДВИГАТЕЛЯ 4,4Л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26 696,43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26 696,43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ШКАФ МЕТАЛЛИЧЕСКИЙ ДЛЯ ОДЕЖДЫ 2МД-37.3 РАЗМЕР 1800Х750Х490 ММ ЦВЕТ СЕРЫЙ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70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4 473,00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4 473,00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ЭЛЕКТРОПРИВОД Н-Г-06 У2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2 850,00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2 850,00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НАСОС ПОГРУЖНОЙ 48М3/Ч НАПОР 18М 2,2КВТ НАП ПАТРУБОК СВЕРХУ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3 100,20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3 100,20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ПОЛУПРИЦЕП БОРТОВОЙ Г/П28Т ПЛАТФОРМА 12,4М ОСИ 2ШТ 10.00R20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7 824,11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7 824,11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СЕДЕЛЬНЫЙ ТЯГАЧ ДВИГАТЕЛЯ ДИЗЕЛЬНЫЙ С ТУРБОНАДДУВОМ МОДЕЛЬ КПП МЕХАНИЧЕСКАЯ, 9-ТИСТУПЕНЧАТАЯ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21 048,21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21 048,21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АВТОПОГРУЗЧИК ВИЛОЧНЫЙ ДИЗЕЛЬНЫЙ Q2ТН V3469СМ.КУБ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9 726,00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9 726,00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 процедуры по закупке товаров, работ и услуг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проекта: Установка модульного водоперехватывающего технологического комплекса на  Балхашской промышленной площадке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63 333,88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63 333,88   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Ведуться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процедуры по закупке товаров, работ и услуг</a:t>
                      </a:r>
                    </a:p>
                  </a:txBody>
                  <a:tcPr marL="7672" marR="7672" marT="7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1114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E5CB-4D36-4FC9-901A-C25A1050137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0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zakhmys SAMPLE SLIDES 09">
  <a:themeElements>
    <a:clrScheme name="1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24707</TotalTime>
  <Words>1873</Words>
  <Application>Microsoft Office PowerPoint</Application>
  <PresentationFormat>Лист A4 (210x297 мм)</PresentationFormat>
  <Paragraphs>645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宋体</vt:lpstr>
      <vt:lpstr>Arial</vt:lpstr>
      <vt:lpstr>Times New Roman</vt:lpstr>
      <vt:lpstr>Wingdings 2</vt:lpstr>
      <vt:lpstr>Kazakhmys SAMPLE SLIDES 09</vt:lpstr>
      <vt:lpstr>1_Kazakhmys SAMPLE SLIDES 09</vt:lpstr>
      <vt:lpstr>2_Kazakhmys SAMPLE SLIDES 09</vt:lpstr>
      <vt:lpstr>22_Kazakhmys SAMPLE SLIDES 09</vt:lpstr>
      <vt:lpstr>3_Kazakhmys SAMPLE SLIDES 09</vt:lpstr>
      <vt:lpstr>4_Kazakhmys SAMPLE SLIDES 09</vt:lpstr>
      <vt:lpstr>ТОО «Казахмыс Дистрибьюшн»</vt:lpstr>
      <vt:lpstr>Отчет по исполнению ИП за 1-ый квартал 2021 года БРП «ЭнергоСети» ТОО «Казахмыс Дистрибьюшн» (план/факт)</vt:lpstr>
      <vt:lpstr>Отчет по исполнению ИП за 1-ый квартал 2021 года БРП «ЭнергоСети» ТОО «Казахмыс Дистрибьюшн» (план/факт)</vt:lpstr>
      <vt:lpstr>Отчет по исполнению ИП за 1-ый квартал 2021 года БРП «ЭнергоСети» ТОО «Казахмыс Дистрибьюшн» (план/факт)</vt:lpstr>
      <vt:lpstr>Отчет по исполнению ИП за 1-ый квартал 2021 года БРП «ЭнергоСети» ТОО «Казахмыс Дистрибьюшн» (план/факт)</vt:lpstr>
      <vt:lpstr>Отчет по исполнению ИП за 1-ый квартал 2021 года БРП «ЭнергоСети» ТОО «Казахмыс Дистрибьюшн» (план/факт)</vt:lpstr>
      <vt:lpstr>Отчет по исполнению ИП за 1-ый квартал 2021 года БРП «ЭнергоСети» ТОО «Казахмыс Дистрибьюшн» (план/факт)</vt:lpstr>
      <vt:lpstr>Презентация PowerPoint</vt:lpstr>
    </vt:vector>
  </TitlesOfParts>
  <Company>Kazakhmys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Жанар Байкенова</cp:lastModifiedBy>
  <cp:revision>6790</cp:revision>
  <cp:lastPrinted>2021-03-26T09:13:01Z</cp:lastPrinted>
  <dcterms:created xsi:type="dcterms:W3CDTF">2010-02-11T13:07:00Z</dcterms:created>
  <dcterms:modified xsi:type="dcterms:W3CDTF">2021-07-23T09:35:10Z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1033-10.1.0.5781</vt:lpwstr>
  </property>
</Properties>
</file>